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5"/>
  </p:normalViewPr>
  <p:slideViewPr>
    <p:cSldViewPr snapToGrid="0" snapToObjects="1">
      <p:cViewPr varScale="1">
        <p:scale>
          <a:sx n="76" d="100"/>
          <a:sy n="76" d="100"/>
        </p:scale>
        <p:origin x="1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008800000000001"/>
          <c:y val="4.8512300000000001E-2"/>
          <c:w val="0.77491200000000005"/>
          <c:h val="0.869524999999999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Sprint 1</c:v>
                </c:pt>
              </c:strCache>
            </c:strRef>
          </c:tx>
          <c:spPr>
            <a:solidFill>
              <a:schemeClr val="accent1">
                <a:hueOff val="104794"/>
                <a:lumOff val="-8431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4E-4E4B-BEC4-1BAC5C2A196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Sprint 2</c:v>
                </c:pt>
              </c:strCache>
            </c:strRef>
          </c:tx>
          <c:spPr>
            <a:solidFill>
              <a:schemeClr val="accent4">
                <a:hueOff val="-1395324"/>
                <a:satOff val="-3373"/>
                <a:lumOff val="-9849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4E-4E4B-BEC4-1BAC5C2A1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838787"/>
                </a:solidFill>
                <a:latin typeface="Avenir Nex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,##0%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Avenir Next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008800000000001"/>
          <c:y val="5.1595500000000002E-2"/>
          <c:w val="0.77491200000000005"/>
          <c:h val="0.862026999999999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Sprint 1</c:v>
                </c:pt>
              </c:strCache>
            </c:strRef>
          </c:tx>
          <c:spPr>
            <a:solidFill>
              <a:schemeClr val="accent1">
                <a:hueOff val="104794"/>
                <a:lumOff val="-8431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E-2C4C-BC34-02DB5EE7E37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Sprint 2</c:v>
                </c:pt>
              </c:strCache>
            </c:strRef>
          </c:tx>
          <c:spPr>
            <a:solidFill>
              <a:schemeClr val="accent4">
                <a:hueOff val="-1395324"/>
                <a:satOff val="-3373"/>
                <a:lumOff val="-9849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0E-2C4C-BC34-02DB5EE7E3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838787"/>
                </a:solidFill>
                <a:latin typeface="Avenir Nex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,##0%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Avenir Next"/>
              </a:defRPr>
            </a:pPr>
            <a:endParaRPr lang="en-US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sz="half" idx="13"/>
          </p:nvPr>
        </p:nvSpPr>
        <p:spPr>
          <a:xfrm>
            <a:off x="5463161" y="-90805"/>
            <a:ext cx="8585201" cy="50438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Image"/>
          <p:cNvSpPr>
            <a:spLocks noGrp="1"/>
          </p:cNvSpPr>
          <p:nvPr>
            <p:ph type="pic" sz="half" idx="14"/>
          </p:nvPr>
        </p:nvSpPr>
        <p:spPr>
          <a:xfrm>
            <a:off x="5918717" y="4660900"/>
            <a:ext cx="7669766" cy="5219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idx="15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1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2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3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2" name="Image"/>
          <p:cNvSpPr>
            <a:spLocks noGrp="1"/>
          </p:cNvSpPr>
          <p:nvPr>
            <p:ph type="pic" idx="14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idx="13"/>
          </p:nvPr>
        </p:nvSpPr>
        <p:spPr>
          <a:xfrm>
            <a:off x="-1016000" y="-12700"/>
            <a:ext cx="8860898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idx="14"/>
          </p:nvPr>
        </p:nvSpPr>
        <p:spPr>
          <a:xfrm>
            <a:off x="6665377" y="1219200"/>
            <a:ext cx="7445457" cy="8216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am 3"/>
          <p:cNvSpPr txBox="1">
            <a:spLocks noGrp="1"/>
          </p:cNvSpPr>
          <p:nvPr>
            <p:ph type="ctrTitle"/>
          </p:nvPr>
        </p:nvSpPr>
        <p:spPr>
          <a:xfrm>
            <a:off x="1752401" y="2365478"/>
            <a:ext cx="9499998" cy="1598712"/>
          </a:xfrm>
          <a:prstGeom prst="rect">
            <a:avLst/>
          </a:prstGeom>
        </p:spPr>
        <p:txBody>
          <a:bodyPr anchor="ctr"/>
          <a:lstStyle>
            <a:lvl1pPr algn="ctr" defTabSz="403097">
              <a:defRPr sz="11730" spc="1173">
                <a:solidFill>
                  <a:srgbClr val="EE5535"/>
                </a:solidFill>
              </a:defRPr>
            </a:lvl1pPr>
          </a:lstStyle>
          <a:p>
            <a:r>
              <a:t>Team 3</a:t>
            </a:r>
          </a:p>
        </p:txBody>
      </p:sp>
      <p:sp>
        <p:nvSpPr>
          <p:cNvPr id="166" name="Line"/>
          <p:cNvSpPr/>
          <p:nvPr/>
        </p:nvSpPr>
        <p:spPr>
          <a:xfrm flipV="1">
            <a:off x="1034310" y="4202957"/>
            <a:ext cx="10936180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McBurnett, Kyle…"/>
          <p:cNvSpPr txBox="1"/>
          <p:nvPr/>
        </p:nvSpPr>
        <p:spPr>
          <a:xfrm>
            <a:off x="4550397" y="4999252"/>
            <a:ext cx="3904006" cy="238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McBurnett, Kyle 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Kim, Mi Yon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Tolleson, Chad M.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2300" spc="115">
                <a:solidFill>
                  <a:srgbClr val="FFFFFF"/>
                </a:solidFill>
              </a:defRPr>
            </a:pPr>
            <a:r>
              <a:t>Cherukuri, Avinash Varma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0" name="Collaboration"/>
          <p:cNvSpPr txBox="1"/>
          <p:nvPr/>
        </p:nvSpPr>
        <p:spPr>
          <a:xfrm>
            <a:off x="4040187" y="587612"/>
            <a:ext cx="492442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Collaboration</a:t>
            </a:r>
          </a:p>
        </p:txBody>
      </p:sp>
      <p:graphicFrame>
        <p:nvGraphicFramePr>
          <p:cNvPr id="171" name="2D Stacked Column Chart"/>
          <p:cNvGraphicFramePr/>
          <p:nvPr/>
        </p:nvGraphicFramePr>
        <p:xfrm>
          <a:off x="3750795" y="1928397"/>
          <a:ext cx="1707350" cy="7068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2" name="98…"/>
          <p:cNvSpPr txBox="1"/>
          <p:nvPr/>
        </p:nvSpPr>
        <p:spPr>
          <a:xfrm>
            <a:off x="8184073" y="4633240"/>
            <a:ext cx="3265552" cy="165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60000"/>
              </a:lnSpc>
              <a:defRPr sz="7000" spc="350">
                <a:solidFill>
                  <a:srgbClr val="D81E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98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z="3000" spc="150">
                <a:solidFill>
                  <a:srgbClr val="FFFFFF"/>
                </a:solidFill>
              </a:defRPr>
            </a:pPr>
            <a:r>
              <a:t>Project Commits</a:t>
            </a:r>
          </a:p>
        </p:txBody>
      </p:sp>
      <p:sp>
        <p:nvSpPr>
          <p:cNvPr id="173" name="46…"/>
          <p:cNvSpPr txBox="1"/>
          <p:nvPr/>
        </p:nvSpPr>
        <p:spPr>
          <a:xfrm>
            <a:off x="5552396" y="6342001"/>
            <a:ext cx="233476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60000"/>
              </a:lnSpc>
              <a:defRPr sz="4000" spc="200">
                <a:solidFill>
                  <a:schemeClr val="accent1">
                    <a:hueOff val="104794"/>
                    <a:lumOff val="-8431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46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1 Commits</a:t>
            </a:r>
          </a:p>
        </p:txBody>
      </p:sp>
      <p:sp>
        <p:nvSpPr>
          <p:cNvPr id="174" name="52…"/>
          <p:cNvSpPr txBox="1"/>
          <p:nvPr/>
        </p:nvSpPr>
        <p:spPr>
          <a:xfrm>
            <a:off x="5552396" y="3573498"/>
            <a:ext cx="233476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60000"/>
              </a:lnSpc>
              <a:defRPr sz="4000" spc="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52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2 Commits</a:t>
            </a:r>
          </a:p>
        </p:txBody>
      </p:sp>
      <p:sp>
        <p:nvSpPr>
          <p:cNvPr id="175" name="13%…"/>
          <p:cNvSpPr txBox="1"/>
          <p:nvPr/>
        </p:nvSpPr>
        <p:spPr>
          <a:xfrm>
            <a:off x="1555175" y="4506240"/>
            <a:ext cx="2477136" cy="191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60000"/>
              </a:lnSpc>
              <a:defRPr sz="6000" spc="300">
                <a:solidFill>
                  <a:srgbClr val="5ECB4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13%</a:t>
            </a:r>
            <a:endParaRPr sz="5800" spc="290"/>
          </a:p>
          <a:p>
            <a:pPr algn="r">
              <a:lnSpc>
                <a:spcPct val="10000"/>
              </a:lnSpc>
              <a:defRPr sz="2500" spc="125">
                <a:solidFill>
                  <a:srgbClr val="FFFFFF"/>
                </a:solidFill>
              </a:defRPr>
            </a:pPr>
            <a:r>
              <a:t>More Commits</a:t>
            </a:r>
          </a:p>
          <a:p>
            <a:pPr algn="r">
              <a:lnSpc>
                <a:spcPct val="60000"/>
              </a:lnSpc>
              <a:defRPr sz="3100">
                <a:solidFill>
                  <a:srgbClr val="FFFFFF"/>
                </a:solidFill>
              </a:defRPr>
            </a:pPr>
            <a:r>
              <a:rPr sz="2500" spc="125"/>
              <a:t>from Sprint 1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Collaboration"/>
          <p:cNvSpPr txBox="1"/>
          <p:nvPr/>
        </p:nvSpPr>
        <p:spPr>
          <a:xfrm>
            <a:off x="4040187" y="587612"/>
            <a:ext cx="492442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Collaboration</a:t>
            </a:r>
          </a:p>
        </p:txBody>
      </p:sp>
      <p:graphicFrame>
        <p:nvGraphicFramePr>
          <p:cNvPr id="179" name="2D Stacked Column Chart"/>
          <p:cNvGraphicFramePr/>
          <p:nvPr/>
        </p:nvGraphicFramePr>
        <p:xfrm>
          <a:off x="4191961" y="2460952"/>
          <a:ext cx="1707350" cy="6645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0" name="40…"/>
          <p:cNvSpPr txBox="1"/>
          <p:nvPr/>
        </p:nvSpPr>
        <p:spPr>
          <a:xfrm>
            <a:off x="7566441" y="4743420"/>
            <a:ext cx="4324351" cy="165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60000"/>
              </a:lnSpc>
              <a:defRPr sz="7000" spc="350">
                <a:solidFill>
                  <a:srgbClr val="D81E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40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z="3000" spc="150">
                <a:solidFill>
                  <a:srgbClr val="FFFFFF"/>
                </a:solidFill>
              </a:defRPr>
            </a:pPr>
            <a:r>
              <a:t>Project Push Requests</a:t>
            </a:r>
          </a:p>
        </p:txBody>
      </p:sp>
      <p:sp>
        <p:nvSpPr>
          <p:cNvPr id="181" name="12…"/>
          <p:cNvSpPr txBox="1"/>
          <p:nvPr/>
        </p:nvSpPr>
        <p:spPr>
          <a:xfrm>
            <a:off x="5993562" y="7003082"/>
            <a:ext cx="30406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60000"/>
              </a:lnSpc>
              <a:defRPr sz="4000" spc="200">
                <a:solidFill>
                  <a:schemeClr val="accent1">
                    <a:hueOff val="104794"/>
                    <a:lumOff val="-8431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12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1 Push Requests</a:t>
            </a:r>
          </a:p>
        </p:txBody>
      </p:sp>
      <p:sp>
        <p:nvSpPr>
          <p:cNvPr id="182" name="28…"/>
          <p:cNvSpPr txBox="1"/>
          <p:nvPr/>
        </p:nvSpPr>
        <p:spPr>
          <a:xfrm>
            <a:off x="5993563" y="4041764"/>
            <a:ext cx="30406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60000"/>
              </a:lnSpc>
              <a:defRPr sz="4000" spc="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28</a:t>
            </a:r>
            <a:endParaRPr sz="5800" spc="290">
              <a:solidFill>
                <a:schemeClr val="accent5"/>
              </a:solidFill>
            </a:endParaRPr>
          </a:p>
          <a:p>
            <a:pPr>
              <a:lnSpc>
                <a:spcPct val="60000"/>
              </a:lnSpc>
              <a:defRPr spc="100">
                <a:solidFill>
                  <a:srgbClr val="FFFFFF"/>
                </a:solidFill>
              </a:defRPr>
            </a:pPr>
            <a:r>
              <a:t>Sprint 2 Push Requests</a:t>
            </a:r>
          </a:p>
        </p:txBody>
      </p:sp>
      <p:sp>
        <p:nvSpPr>
          <p:cNvPr id="183" name="133%…"/>
          <p:cNvSpPr txBox="1"/>
          <p:nvPr/>
        </p:nvSpPr>
        <p:spPr>
          <a:xfrm>
            <a:off x="1114008" y="4616420"/>
            <a:ext cx="3359469" cy="191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lnSpc>
                <a:spcPct val="60000"/>
              </a:lnSpc>
              <a:defRPr sz="6000" spc="300">
                <a:solidFill>
                  <a:srgbClr val="5ECB4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133%</a:t>
            </a:r>
            <a:endParaRPr sz="5800" spc="290"/>
          </a:p>
          <a:p>
            <a:pPr algn="r">
              <a:lnSpc>
                <a:spcPct val="10000"/>
              </a:lnSpc>
              <a:defRPr sz="2500" spc="125">
                <a:solidFill>
                  <a:srgbClr val="FFFFFF"/>
                </a:solidFill>
              </a:defRPr>
            </a:pPr>
            <a:r>
              <a:t>More Push Requests</a:t>
            </a:r>
          </a:p>
          <a:p>
            <a:pPr algn="r">
              <a:lnSpc>
                <a:spcPct val="60000"/>
              </a:lnSpc>
              <a:defRPr sz="3100">
                <a:solidFill>
                  <a:srgbClr val="FFFFFF"/>
                </a:solidFill>
              </a:defRPr>
            </a:pPr>
            <a:r>
              <a:rPr sz="2500" spc="125"/>
              <a:t>from Sprint 1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6" name="Unit Testing"/>
          <p:cNvSpPr txBox="1"/>
          <p:nvPr/>
        </p:nvSpPr>
        <p:spPr>
          <a:xfrm>
            <a:off x="4349750" y="587612"/>
            <a:ext cx="43053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Unit Testing</a:t>
            </a:r>
          </a:p>
        </p:txBody>
      </p:sp>
      <p:sp>
        <p:nvSpPr>
          <p:cNvPr id="187" name="Unit Testing forces Functions to be simple…"/>
          <p:cNvSpPr txBox="1"/>
          <p:nvPr/>
        </p:nvSpPr>
        <p:spPr>
          <a:xfrm>
            <a:off x="3081654" y="2180599"/>
            <a:ext cx="684149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500" spc="125">
                <a:solidFill>
                  <a:srgbClr val="FFFFFF"/>
                </a:solidFill>
              </a:defRPr>
            </a:pPr>
            <a:r>
              <a:t>Unit Testing forces Functions to be simple</a:t>
            </a:r>
          </a:p>
          <a:p>
            <a:pPr algn="ctr">
              <a:lnSpc>
                <a:spcPct val="30000"/>
              </a:lnSpc>
              <a:spcBef>
                <a:spcPts val="2800"/>
              </a:spcBef>
              <a:defRPr spc="100">
                <a:solidFill>
                  <a:srgbClr val="FFFFFF"/>
                </a:solidFill>
              </a:defRPr>
            </a:pPr>
            <a:r>
              <a:t>( Complexity Down )</a:t>
            </a:r>
          </a:p>
        </p:txBody>
      </p:sp>
      <p:sp>
        <p:nvSpPr>
          <p:cNvPr id="188" name="Tested functions can be built upon…"/>
          <p:cNvSpPr txBox="1"/>
          <p:nvPr/>
        </p:nvSpPr>
        <p:spPr>
          <a:xfrm>
            <a:off x="3663950" y="3326166"/>
            <a:ext cx="567690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500" spc="125">
                <a:solidFill>
                  <a:srgbClr val="FFFFFF"/>
                </a:solidFill>
              </a:defRPr>
            </a:pPr>
            <a:r>
              <a:t>Tested functions can be built upon</a:t>
            </a:r>
          </a:p>
          <a:p>
            <a:pPr algn="ctr">
              <a:lnSpc>
                <a:spcPct val="30000"/>
              </a:lnSpc>
              <a:spcBef>
                <a:spcPts val="2800"/>
              </a:spcBef>
              <a:defRPr spc="100">
                <a:solidFill>
                  <a:srgbClr val="FFFFFF"/>
                </a:solidFill>
              </a:defRPr>
            </a:pPr>
            <a:r>
              <a:t>( Increasing ReUse)</a:t>
            </a:r>
          </a:p>
        </p:txBody>
      </p:sp>
      <p:pic>
        <p:nvPicPr>
          <p:cNvPr id="189" name="Screen Shot 2020-02-13 at 12.01.23.png" descr="Screen Shot 2020-02-13 at 12.01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0" y="4853805"/>
            <a:ext cx="5152403" cy="402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20-02-13 at 12.27.14.png" descr="Screen Shot 2020-02-13 at 12.27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40" y="5431464"/>
            <a:ext cx="6486194" cy="2869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3" name="Sprint 2 Strategy"/>
          <p:cNvSpPr txBox="1"/>
          <p:nvPr/>
        </p:nvSpPr>
        <p:spPr>
          <a:xfrm>
            <a:off x="3479482" y="560067"/>
            <a:ext cx="604583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Sprint 2 Strategy</a:t>
            </a:r>
          </a:p>
        </p:txBody>
      </p:sp>
      <p:sp>
        <p:nvSpPr>
          <p:cNvPr id="194" name="Priority 1…"/>
          <p:cNvSpPr txBox="1"/>
          <p:nvPr/>
        </p:nvSpPr>
        <p:spPr>
          <a:xfrm>
            <a:off x="4380229" y="2884585"/>
            <a:ext cx="424434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1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Get All Units Running</a:t>
            </a:r>
          </a:p>
        </p:txBody>
      </p:sp>
      <p:sp>
        <p:nvSpPr>
          <p:cNvPr id="195" name="Priority 2…"/>
          <p:cNvSpPr txBox="1"/>
          <p:nvPr/>
        </p:nvSpPr>
        <p:spPr>
          <a:xfrm>
            <a:off x="4513198" y="4330699"/>
            <a:ext cx="397840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2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Build a Better Miner</a:t>
            </a:r>
          </a:p>
        </p:txBody>
      </p:sp>
      <p:sp>
        <p:nvSpPr>
          <p:cNvPr id="196" name="Priority 3…"/>
          <p:cNvSpPr txBox="1"/>
          <p:nvPr/>
        </p:nvSpPr>
        <p:spPr>
          <a:xfrm>
            <a:off x="5298058" y="5776814"/>
            <a:ext cx="240868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3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Build a Wall</a:t>
            </a:r>
          </a:p>
        </p:txBody>
      </p:sp>
      <p:sp>
        <p:nvSpPr>
          <p:cNvPr id="197" name="Priority 4…"/>
          <p:cNvSpPr txBox="1"/>
          <p:nvPr/>
        </p:nvSpPr>
        <p:spPr>
          <a:xfrm>
            <a:off x="3886263" y="7222929"/>
            <a:ext cx="523227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30000"/>
              </a:lnSpc>
              <a:spcBef>
                <a:spcPts val="2800"/>
              </a:spcBef>
              <a:defRPr sz="2200" spc="110">
                <a:solidFill>
                  <a:schemeClr val="accent1"/>
                </a:solidFill>
              </a:defRPr>
            </a:pPr>
            <a:r>
              <a:t>Priority 4</a:t>
            </a:r>
          </a:p>
          <a:p>
            <a:pPr algn="ctr">
              <a:lnSpc>
                <a:spcPct val="7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Use BlockChain Effectively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0" name="Game Play"/>
          <p:cNvSpPr txBox="1"/>
          <p:nvPr/>
        </p:nvSpPr>
        <p:spPr>
          <a:xfrm>
            <a:off x="4593907" y="615157"/>
            <a:ext cx="381698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Game Play</a:t>
            </a:r>
          </a:p>
        </p:txBody>
      </p:sp>
      <p:pic>
        <p:nvPicPr>
          <p:cNvPr id="201" name="Sprint 2 GamePlay.mov" descr="Sprint 2 GamePlay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636" y="2296116"/>
            <a:ext cx="10717528" cy="6698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16664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/>
          <p:nvPr/>
        </p:nvSpPr>
        <p:spPr>
          <a:xfrm flipV="1">
            <a:off x="1143636" y="1822532"/>
            <a:ext cx="10717528" cy="3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Room to Explore"/>
          <p:cNvSpPr txBox="1"/>
          <p:nvPr/>
        </p:nvSpPr>
        <p:spPr>
          <a:xfrm>
            <a:off x="3530282" y="615157"/>
            <a:ext cx="594423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spc="500">
                <a:solidFill>
                  <a:srgbClr val="FFFFFF"/>
                </a:solidFill>
              </a:defRPr>
            </a:lvl1pPr>
          </a:lstStyle>
          <a:p>
            <a:r>
              <a:t>Room to Explore</a:t>
            </a:r>
          </a:p>
        </p:txBody>
      </p:sp>
      <p:sp>
        <p:nvSpPr>
          <p:cNvPr id="205" name="Check weather each Unit is getting properly…"/>
          <p:cNvSpPr txBox="1"/>
          <p:nvPr/>
        </p:nvSpPr>
        <p:spPr>
          <a:xfrm>
            <a:off x="2193290" y="3060040"/>
            <a:ext cx="8618221" cy="118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4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Check weather each Unit is getting properly</a:t>
            </a:r>
          </a:p>
          <a:p>
            <a:pPr algn="ctr">
              <a:lnSpc>
                <a:spcPct val="4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Deployed or not.</a:t>
            </a:r>
          </a:p>
        </p:txBody>
      </p:sp>
      <p:sp>
        <p:nvSpPr>
          <p:cNvPr id="206" name="Check weather each Unit is working as…"/>
          <p:cNvSpPr txBox="1"/>
          <p:nvPr/>
        </p:nvSpPr>
        <p:spPr>
          <a:xfrm>
            <a:off x="2728785" y="5056860"/>
            <a:ext cx="7547230" cy="118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4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Check weather each Unit is working as</a:t>
            </a:r>
          </a:p>
          <a:p>
            <a:pPr algn="ctr">
              <a:lnSpc>
                <a:spcPct val="4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pPr>
            <a:r>
              <a:t> Intendedly or not.</a:t>
            </a:r>
          </a:p>
        </p:txBody>
      </p:sp>
      <p:sp>
        <p:nvSpPr>
          <p:cNvPr id="207" name="Improving and Working on our Game Strategies"/>
          <p:cNvSpPr txBox="1"/>
          <p:nvPr/>
        </p:nvSpPr>
        <p:spPr>
          <a:xfrm>
            <a:off x="1834578" y="7053680"/>
            <a:ext cx="933564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40000"/>
              </a:lnSpc>
              <a:spcBef>
                <a:spcPts val="2800"/>
              </a:spcBef>
              <a:defRPr sz="3000" spc="150">
                <a:solidFill>
                  <a:srgbClr val="FFFFFF"/>
                </a:solidFill>
              </a:defRPr>
            </a:lvl1pPr>
          </a:lstStyle>
          <a:p>
            <a:r>
              <a:t>Improving and Working on our Game Strategies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Macintosh PowerPoint</Application>
  <PresentationFormat>Custom</PresentationFormat>
  <Paragraphs>46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New_Template7</vt:lpstr>
      <vt:lpstr>Team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</dc:title>
  <cp:lastModifiedBy>Microsoft Office User</cp:lastModifiedBy>
  <cp:revision>1</cp:revision>
  <dcterms:modified xsi:type="dcterms:W3CDTF">2020-02-13T20:42:00Z</dcterms:modified>
</cp:coreProperties>
</file>